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7" r:id="rId5"/>
    <p:sldId id="283" r:id="rId6"/>
    <p:sldId id="291" r:id="rId7"/>
    <p:sldId id="286" r:id="rId8"/>
    <p:sldId id="292" r:id="rId9"/>
    <p:sldId id="295" r:id="rId10"/>
    <p:sldId id="294" r:id="rId11"/>
    <p:sldId id="296" r:id="rId12"/>
    <p:sldId id="281" r:id="rId13"/>
    <p:sldId id="262" r:id="rId14"/>
    <p:sldId id="297" r:id="rId15"/>
    <p:sldId id="298" r:id="rId16"/>
    <p:sldId id="299" r:id="rId17"/>
    <p:sldId id="272" r:id="rId18"/>
    <p:sldId id="300" r:id="rId19"/>
    <p:sldId id="277" r:id="rId20"/>
    <p:sldId id="302" r:id="rId21"/>
    <p:sldId id="301" r:id="rId22"/>
  </p:sldIdLst>
  <p:sldSz cx="18288000" cy="10287000"/>
  <p:notesSz cx="6858000" cy="9144000"/>
  <p:embeddedFontLst>
    <p:embeddedFont>
      <p:font typeface="Days" panose="02000505050000020004" charset="0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Open Sauce Semi-Bold" panose="020B0604020202020204" charset="0"/>
      <p:regular r:id="rId29"/>
    </p:embeddedFont>
    <p:embeddedFont>
      <p:font typeface="Agrandir Narrow Bold" panose="020B0604020202020204" charset="0"/>
      <p:regular r:id="rId30"/>
    </p:embeddedFont>
    <p:embeddedFont>
      <p:font typeface="Open Sauce" panose="020B0604020202020204" charset="0"/>
      <p:regular r:id="rId31"/>
    </p:embeddedFont>
    <p:embeddedFont>
      <p:font typeface="Open Sauce Bold" panose="020B0604020202020204" charset="0"/>
      <p:regular r:id="rId32"/>
    </p:embeddedFont>
    <p:embeddedFont>
      <p:font typeface="Open Sauce Medium" panose="020B0604020202020204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49" autoAdjust="0"/>
    <p:restoredTop sz="94622" autoAdjust="0"/>
  </p:normalViewPr>
  <p:slideViewPr>
    <p:cSldViewPr>
      <p:cViewPr varScale="1">
        <p:scale>
          <a:sx n="43" d="100"/>
          <a:sy n="43" d="100"/>
        </p:scale>
        <p:origin x="48" y="9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Hospitalizations (%)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4"/>
                <c:pt idx="0">
                  <c:v>Free Weight Injuries</c:v>
                </c:pt>
                <c:pt idx="1">
                  <c:v>Trips/Falls</c:v>
                </c:pt>
                <c:pt idx="2">
                  <c:v>Hospitalizations (Free Weights)</c:v>
                </c:pt>
                <c:pt idx="3">
                  <c:v>Hospitalizations (Other)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0.84399999999999997</c:v>
                </c:pt>
                <c:pt idx="1">
                  <c:v>0.60599999999999998</c:v>
                </c:pt>
                <c:pt idx="2">
                  <c:v>0.35699999999999998</c:v>
                </c:pt>
                <c:pt idx="3">
                  <c:v>0.64300000000000002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3604480"/>
        <c:axId val="173605264"/>
      </c:barChart>
      <c:catAx>
        <c:axId val="173604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605264"/>
        <c:crosses val="autoZero"/>
        <c:auto val="1"/>
        <c:lblAlgn val="ctr"/>
        <c:lblOffset val="100"/>
        <c:noMultiLvlLbl val="0"/>
      </c:catAx>
      <c:valAx>
        <c:axId val="173605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3604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4.svg>
</file>

<file path=ppt/media/image15.png>
</file>

<file path=ppt/media/image2.png>
</file>

<file path=ppt/media/image2.svg>
</file>

<file path=ppt/media/image3.jpg>
</file>

<file path=ppt/media/image3.sv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F2132-F4A3-4CE7-83F5-77CEA00CAC00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63265C-C821-4E56-87A5-7A08DBD9B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58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pmc.ncbi.nlm.nih.gov/articles/PMC5005555/#:~:text=Injuries%20due%20to%20overexertion/strenuous,class%20(10%25%20each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thinkpalm.com/blogs/human-pose-estimation-a-game-changer-in-healthcare-medical-rehabilitation/" TargetMode="External"/><Relationship Id="rId4" Type="http://schemas.openxmlformats.org/officeDocument/2006/relationships/hyperlink" Target="https://opensistemas.com/en/yolov8-pose-transforming-pose-estimatio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64160" y="1182238"/>
            <a:ext cx="324049" cy="402318"/>
          </a:xfrm>
          <a:custGeom>
            <a:avLst/>
            <a:gdLst/>
            <a:ahLst/>
            <a:cxnLst/>
            <a:rect l="l" t="t" r="r" b="b"/>
            <a:pathLst>
              <a:path w="324049" h="402318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w="76200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556432" y="5643903"/>
            <a:ext cx="14800821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5400" b="1" spc="-300" dirty="0">
                <a:solidFill>
                  <a:srgbClr val="FFFFFF"/>
                </a:solidFill>
                <a:ea typeface="Open Sauce Medium"/>
                <a:cs typeface="Open Sauce Medium"/>
                <a:sym typeface="Open Sauce Medium"/>
              </a:rPr>
              <a:t>Gym Exercise Tracking &amp; Analysis System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36054" y="1125088"/>
            <a:ext cx="5026746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68"/>
              </a:lnSpc>
            </a:pPr>
            <a:r>
              <a:rPr lang="en-US" sz="2789" b="1" spc="209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Part 2: Presentation Task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56432" y="8220034"/>
            <a:ext cx="5132793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1"/>
              </a:lnSpc>
            </a:pP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Done By: Mohamed </a:t>
            </a:r>
            <a:r>
              <a:rPr lang="en-US" sz="2137" b="1" spc="181" dirty="0" err="1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Hamdy</a:t>
            </a: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 Ghaly</a:t>
            </a:r>
            <a:endParaRPr lang="en-US" sz="2137" b="1" spc="181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sp>
        <p:nvSpPr>
          <p:cNvPr id="12" name="TextBox 8"/>
          <p:cNvSpPr txBox="1"/>
          <p:nvPr/>
        </p:nvSpPr>
        <p:spPr>
          <a:xfrm>
            <a:off x="11963400" y="8220034"/>
            <a:ext cx="5132793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51"/>
              </a:lnSpc>
            </a:pPr>
            <a:r>
              <a:rPr lang="en-US" sz="2137" b="1" spc="181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SEE (Sports Education </a:t>
            </a: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Enhancer)</a:t>
            </a:r>
            <a:endParaRPr lang="en-US" sz="2137" b="1" spc="181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600" y="7975544"/>
            <a:ext cx="796756" cy="7967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429280"/>
            <a:ext cx="10058080" cy="21825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</a:t>
            </a:r>
            <a:r>
              <a:rPr lang="fr-FR" sz="4000" b="1" dirty="0" err="1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Selection</a:t>
            </a:r>
            <a:r>
              <a:rPr lang="fr-FR" sz="4000" b="1" dirty="0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: </a:t>
            </a: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2D vs. 3D Pose Estimation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5760838"/>
              </p:ext>
            </p:extLst>
          </p:nvPr>
        </p:nvGraphicFramePr>
        <p:xfrm>
          <a:off x="2895600" y="3314700"/>
          <a:ext cx="12115800" cy="6431280"/>
        </p:xfrm>
        <a:graphic>
          <a:graphicData uri="http://schemas.openxmlformats.org/drawingml/2006/table">
            <a:tbl>
              <a:tblPr/>
              <a:tblGrid>
                <a:gridCol w="4038600"/>
                <a:gridCol w="4038600"/>
                <a:gridCol w="4038600"/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Criteria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2D Pose Estimation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3D Pose Estimation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Accuracy Needs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Suitable for basic tracking and form analysis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Better for detailed biomechanical analysis and precise joint angles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Hardware Constraints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Works well with single cameras, lower computational power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Requires multiple cameras or depth sensors and higher computational resources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Use Case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Ideal for single-user at home setups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Suitable for multi-user gym environments with more complex setups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Latency &amp; Real-Time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Faster processing, better for real-time feedback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Higher latency due to complexity, may affect real-time use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9" name="Curved Connector 8"/>
          <p:cNvCxnSpPr>
            <a:endCxn id="7" idx="0"/>
          </p:cNvCxnSpPr>
          <p:nvPr/>
        </p:nvCxnSpPr>
        <p:spPr>
          <a:xfrm>
            <a:off x="6934200" y="2514097"/>
            <a:ext cx="2019300" cy="8006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>
            <a:off x="10807749" y="2513552"/>
            <a:ext cx="2019300" cy="8006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76984" y="2007218"/>
            <a:ext cx="23620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2800" b="1" dirty="0"/>
              <a:t>Single user at home</a:t>
            </a:r>
          </a:p>
          <a:p>
            <a:endParaRPr lang="en-US" sz="28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9329695" y="2007218"/>
            <a:ext cx="23620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2800" b="1" dirty="0"/>
              <a:t>Multi-user gym setting</a:t>
            </a:r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8574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173062"/>
            <a:ext cx="10058080" cy="10027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Collection and Annotation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0731634"/>
              </p:ext>
            </p:extLst>
          </p:nvPr>
        </p:nvGraphicFramePr>
        <p:xfrm>
          <a:off x="2438400" y="2095500"/>
          <a:ext cx="13106400" cy="7528560"/>
        </p:xfrm>
        <a:graphic>
          <a:graphicData uri="http://schemas.openxmlformats.org/drawingml/2006/table">
            <a:tbl>
              <a:tblPr/>
              <a:tblGrid>
                <a:gridCol w="6553200"/>
                <a:gridCol w="6553200"/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Aspect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Details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Data Collection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Record </a:t>
                      </a:r>
                      <a:r>
                        <a:rPr lang="en-US" sz="2800" dirty="0"/>
                        <a:t>videos of users performing squats and bicep curls using smartphones or gym cameras. </a:t>
                      </a:r>
                      <a:endParaRPr lang="en-US" sz="2800" dirty="0" smtClean="0"/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Collect </a:t>
                      </a:r>
                      <a:r>
                        <a:rPr lang="en-US" sz="2800" dirty="0"/>
                        <a:t>data in varied environments: home setups and multi-user </a:t>
                      </a:r>
                      <a:r>
                        <a:rPr lang="en-US" sz="2800" dirty="0" smtClean="0"/>
                        <a:t>gyms.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Capture </a:t>
                      </a:r>
                      <a:r>
                        <a:rPr lang="en-US" sz="2800" dirty="0"/>
                        <a:t>diverse body types, clothing, lighting, and backgrounds for better generalization.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Annotations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Joint </a:t>
                      </a:r>
                      <a:r>
                        <a:rPr lang="en-US" sz="2800" dirty="0"/>
                        <a:t>positions (</a:t>
                      </a:r>
                      <a:r>
                        <a:rPr lang="en-US" sz="2800" dirty="0" err="1"/>
                        <a:t>keypoints</a:t>
                      </a:r>
                      <a:r>
                        <a:rPr lang="en-US" sz="2800" dirty="0"/>
                        <a:t>) for major body parts (e.g., elbows, knees, hips</a:t>
                      </a:r>
                      <a:r>
                        <a:rPr lang="en-US" sz="2800" dirty="0" smtClean="0"/>
                        <a:t>).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Joint </a:t>
                      </a:r>
                      <a:r>
                        <a:rPr lang="en-US" sz="2800" dirty="0"/>
                        <a:t>angles calculated from </a:t>
                      </a:r>
                      <a:r>
                        <a:rPr lang="en-US" sz="2800" dirty="0" err="1"/>
                        <a:t>keypoints</a:t>
                      </a:r>
                      <a:r>
                        <a:rPr lang="en-US" sz="2800" dirty="0"/>
                        <a:t> for biomechanical </a:t>
                      </a:r>
                      <a:r>
                        <a:rPr lang="en-US" sz="2800" dirty="0" smtClean="0"/>
                        <a:t>analysis.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Load </a:t>
                      </a:r>
                      <a:r>
                        <a:rPr lang="en-US" sz="2800" dirty="0"/>
                        <a:t>distribution metrics estimated from posture and </a:t>
                      </a:r>
                      <a:r>
                        <a:rPr lang="en-US" sz="2800" dirty="0" smtClean="0"/>
                        <a:t>angles.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Labels </a:t>
                      </a:r>
                      <a:r>
                        <a:rPr lang="en-US" sz="2800" dirty="0"/>
                        <a:t>for correct vs. incorrect form and injury-risk postures.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538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030800E1-4D56-177A-1D02-1AE5553D3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xmlns="" id="{D70C361D-4B4C-CDA8-287D-9C391A7601F7}"/>
              </a:ext>
            </a:extLst>
          </p:cNvPr>
          <p:cNvSpPr/>
          <p:nvPr/>
        </p:nvSpPr>
        <p:spPr>
          <a:xfrm rot="5015114">
            <a:off x="8359952" y="-1288011"/>
            <a:ext cx="17280731" cy="10305599"/>
          </a:xfrm>
          <a:custGeom>
            <a:avLst/>
            <a:gdLst/>
            <a:ahLst/>
            <a:cxnLst/>
            <a:rect l="l" t="t" r="r" b="b"/>
            <a:pathLst>
              <a:path w="17280731" h="10305599">
                <a:moveTo>
                  <a:pt x="0" y="0"/>
                </a:moveTo>
                <a:lnTo>
                  <a:pt x="17280730" y="0"/>
                </a:lnTo>
                <a:lnTo>
                  <a:pt x="17280730" y="10305599"/>
                </a:lnTo>
                <a:lnTo>
                  <a:pt x="0" y="10305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xmlns="" id="{B0A8AEFC-E289-29A3-02D4-A225777BC8D0}"/>
              </a:ext>
            </a:extLst>
          </p:cNvPr>
          <p:cNvGrpSpPr/>
          <p:nvPr/>
        </p:nvGrpSpPr>
        <p:grpSpPr>
          <a:xfrm>
            <a:off x="1477629" y="1529960"/>
            <a:ext cx="15433919" cy="7619050"/>
            <a:chOff x="0" y="0"/>
            <a:chExt cx="4064900" cy="2006663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xmlns="" id="{D8801BA4-D27E-7A4D-A7BB-8FE93E8AA721}"/>
                </a:ext>
              </a:extLst>
            </p:cNvPr>
            <p:cNvSpPr/>
            <p:nvPr/>
          </p:nvSpPr>
          <p:spPr>
            <a:xfrm>
              <a:off x="0" y="0"/>
              <a:ext cx="4064900" cy="2006663"/>
            </a:xfrm>
            <a:custGeom>
              <a:avLst/>
              <a:gdLst/>
              <a:ahLst/>
              <a:cxnLst/>
              <a:rect l="l" t="t" r="r" b="b"/>
              <a:pathLst>
                <a:path w="4064900" h="2006663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xmlns="" id="{120EFBB0-E876-0513-6D2A-0B3C9D0D40EF}"/>
                </a:ext>
              </a:extLst>
            </p:cNvPr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8" name="AutoShape 8">
            <a:extLst>
              <a:ext uri="{FF2B5EF4-FFF2-40B4-BE49-F238E27FC236}">
                <a16:creationId xmlns:a16="http://schemas.microsoft.com/office/drawing/2014/main" xmlns="" id="{0B2B3FDA-20CE-9F0B-8554-8EA6805B970B}"/>
              </a:ext>
            </a:extLst>
          </p:cNvPr>
          <p:cNvSpPr/>
          <p:nvPr/>
        </p:nvSpPr>
        <p:spPr>
          <a:xfrm flipH="1" flipV="1">
            <a:off x="7239000" y="2165614"/>
            <a:ext cx="42678" cy="6553703"/>
          </a:xfrm>
          <a:prstGeom prst="line">
            <a:avLst/>
          </a:prstGeom>
          <a:ln w="38100" cap="flat">
            <a:solidFill>
              <a:srgbClr val="19225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:a16="http://schemas.microsoft.com/office/drawing/2014/main" xmlns="" id="{17871671-EEA4-8770-BEB2-F4B1E66525FB}"/>
              </a:ext>
            </a:extLst>
          </p:cNvPr>
          <p:cNvGrpSpPr>
            <a:grpSpLocks noChangeAspect="1"/>
          </p:cNvGrpSpPr>
          <p:nvPr/>
        </p:nvGrpSpPr>
        <p:grpSpPr>
          <a:xfrm>
            <a:off x="7054041" y="2176567"/>
            <a:ext cx="369918" cy="369918"/>
            <a:chOff x="6705600" y="1371600"/>
            <a:chExt cx="10972800" cy="10972800"/>
          </a:xfrm>
        </p:grpSpPr>
        <p:sp>
          <p:nvSpPr>
            <p:cNvPr id="10" name="Freeform 10">
              <a:extLst>
                <a:ext uri="{FF2B5EF4-FFF2-40B4-BE49-F238E27FC236}">
                  <a16:creationId xmlns:a16="http://schemas.microsoft.com/office/drawing/2014/main" xmlns="" id="{E9B21884-D85B-64AB-7569-3F59F03EB52E}"/>
                </a:ext>
              </a:extLst>
            </p:cNvPr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:a16="http://schemas.microsoft.com/office/drawing/2014/main" xmlns="" id="{A29C63D8-8795-E739-5447-3F41BB641E70}"/>
              </a:ext>
            </a:extLst>
          </p:cNvPr>
          <p:cNvGrpSpPr>
            <a:grpSpLocks noChangeAspect="1"/>
          </p:cNvGrpSpPr>
          <p:nvPr/>
        </p:nvGrpSpPr>
        <p:grpSpPr>
          <a:xfrm>
            <a:off x="7037621" y="3607812"/>
            <a:ext cx="369918" cy="369918"/>
            <a:chOff x="6705600" y="1371600"/>
            <a:chExt cx="10972800" cy="10972800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xmlns="" id="{9A50DEAE-D559-B06D-0CC5-40919F352ED5}"/>
                </a:ext>
              </a:extLst>
            </p:cNvPr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>
            <a:extLst>
              <a:ext uri="{FF2B5EF4-FFF2-40B4-BE49-F238E27FC236}">
                <a16:creationId xmlns:a16="http://schemas.microsoft.com/office/drawing/2014/main" xmlns="" id="{8E7785D1-DA01-86AC-A58E-338F76297718}"/>
              </a:ext>
            </a:extLst>
          </p:cNvPr>
          <p:cNvSpPr txBox="1"/>
          <p:nvPr/>
        </p:nvSpPr>
        <p:spPr>
          <a:xfrm>
            <a:off x="7617388" y="2165614"/>
            <a:ext cx="7328861" cy="438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2800" b="1" dirty="0"/>
              <a:t>Pre-trained Model</a:t>
            </a:r>
            <a:endParaRPr lang="en-US" sz="2800" b="1" spc="105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xmlns="" id="{A8B5E108-E9B3-8599-B0E8-CFA0CA9A1E51}"/>
              </a:ext>
            </a:extLst>
          </p:cNvPr>
          <p:cNvSpPr txBox="1"/>
          <p:nvPr/>
        </p:nvSpPr>
        <p:spPr>
          <a:xfrm>
            <a:off x="7617392" y="3605100"/>
            <a:ext cx="7328857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2800" b="1" dirty="0"/>
              <a:t>Fine-tuning on Exercise Dataset</a:t>
            </a:r>
            <a:endParaRPr lang="en-US" sz="3300" b="1" spc="105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grpSp>
        <p:nvGrpSpPr>
          <p:cNvPr id="17" name="Group 17">
            <a:extLst>
              <a:ext uri="{FF2B5EF4-FFF2-40B4-BE49-F238E27FC236}">
                <a16:creationId xmlns:a16="http://schemas.microsoft.com/office/drawing/2014/main" xmlns="" id="{E12A4A01-097D-E6AE-E456-4F904A054E6F}"/>
              </a:ext>
            </a:extLst>
          </p:cNvPr>
          <p:cNvGrpSpPr>
            <a:grpSpLocks noChangeAspect="1"/>
          </p:cNvGrpSpPr>
          <p:nvPr/>
        </p:nvGrpSpPr>
        <p:grpSpPr>
          <a:xfrm>
            <a:off x="7053745" y="5192079"/>
            <a:ext cx="369918" cy="369918"/>
            <a:chOff x="6705600" y="1371600"/>
            <a:chExt cx="10972800" cy="10972800"/>
          </a:xfrm>
        </p:grpSpPr>
        <p:sp>
          <p:nvSpPr>
            <p:cNvPr id="18" name="Freeform 18">
              <a:extLst>
                <a:ext uri="{FF2B5EF4-FFF2-40B4-BE49-F238E27FC236}">
                  <a16:creationId xmlns:a16="http://schemas.microsoft.com/office/drawing/2014/main" xmlns="" id="{CCB5E071-657B-B5B4-63E6-EA58F037FB44}"/>
                </a:ext>
              </a:extLst>
            </p:cNvPr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>
            <a:extLst>
              <a:ext uri="{FF2B5EF4-FFF2-40B4-BE49-F238E27FC236}">
                <a16:creationId xmlns:a16="http://schemas.microsoft.com/office/drawing/2014/main" xmlns="" id="{C1C2FFD3-14D2-E611-7828-25FCECA7C38E}"/>
              </a:ext>
            </a:extLst>
          </p:cNvPr>
          <p:cNvSpPr txBox="1"/>
          <p:nvPr/>
        </p:nvSpPr>
        <p:spPr>
          <a:xfrm>
            <a:off x="7662936" y="5120290"/>
            <a:ext cx="8160410" cy="438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2800" b="1" dirty="0"/>
              <a:t>Data Augmentation (rotation, scaling, lighting, etc.)</a:t>
            </a:r>
            <a:endParaRPr lang="en-US" sz="2800" b="1" spc="105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21" name="TextBox 21">
            <a:extLst>
              <a:ext uri="{FF2B5EF4-FFF2-40B4-BE49-F238E27FC236}">
                <a16:creationId xmlns:a16="http://schemas.microsoft.com/office/drawing/2014/main" xmlns="" id="{8F308F5A-7FBA-915D-B073-B63E4CA79268}"/>
              </a:ext>
            </a:extLst>
          </p:cNvPr>
          <p:cNvSpPr txBox="1"/>
          <p:nvPr/>
        </p:nvSpPr>
        <p:spPr>
          <a:xfrm>
            <a:off x="1841599" y="4294311"/>
            <a:ext cx="5437143" cy="141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499"/>
              </a:lnSpc>
            </a:pPr>
            <a:r>
              <a:rPr lang="en-US" sz="4999" spc="159" dirty="0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Training Process Slide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3E4D4982-B8DB-1456-B04C-28B3AB1F899E}"/>
              </a:ext>
            </a:extLst>
          </p:cNvPr>
          <p:cNvSpPr txBox="1"/>
          <p:nvPr/>
        </p:nvSpPr>
        <p:spPr>
          <a:xfrm>
            <a:off x="7570326" y="2601066"/>
            <a:ext cx="94826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pre-trained models (e.g., </a:t>
            </a:r>
            <a:r>
              <a:rPr lang="en-US" sz="2800" dirty="0" err="1"/>
              <a:t>OpenPose</a:t>
            </a:r>
            <a:r>
              <a:rPr lang="en-US" sz="2800" dirty="0"/>
              <a:t>, </a:t>
            </a:r>
            <a:r>
              <a:rPr lang="en-US" sz="2800" dirty="0" err="1"/>
              <a:t>MoveNet</a:t>
            </a:r>
            <a:r>
              <a:rPr lang="en-US" sz="2800" dirty="0"/>
              <a:t>, or </a:t>
            </a:r>
            <a:r>
              <a:rPr lang="en-US" sz="2800" dirty="0" err="1"/>
              <a:t>HRNet</a:t>
            </a:r>
            <a:r>
              <a:rPr lang="en-US" sz="2800" dirty="0"/>
              <a:t>) as a base to leverage large-scale pose datasets.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B71EE6D7-9AB5-3D5A-1F98-6F8B7BA3035E}"/>
              </a:ext>
            </a:extLst>
          </p:cNvPr>
          <p:cNvSpPr txBox="1"/>
          <p:nvPr/>
        </p:nvSpPr>
        <p:spPr>
          <a:xfrm>
            <a:off x="7549720" y="4015200"/>
            <a:ext cx="79841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Apply transfer learning to fine-tune the model on exercise-specific datasets (squats, bicep curls).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A5013695-301E-767D-7816-A26530ACC885}"/>
              </a:ext>
            </a:extLst>
          </p:cNvPr>
          <p:cNvSpPr txBox="1"/>
          <p:nvPr/>
        </p:nvSpPr>
        <p:spPr>
          <a:xfrm>
            <a:off x="7588469" y="5604783"/>
            <a:ext cx="81604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Consider data augmentation (rotations, scaling, lighting variations) to simulate real-world scenarios.</a:t>
            </a:r>
          </a:p>
        </p:txBody>
      </p:sp>
      <p:grpSp>
        <p:nvGrpSpPr>
          <p:cNvPr id="6" name="Group 17">
            <a:extLst>
              <a:ext uri="{FF2B5EF4-FFF2-40B4-BE49-F238E27FC236}">
                <a16:creationId xmlns:a16="http://schemas.microsoft.com/office/drawing/2014/main" xmlns="" id="{0D6F47A5-400C-7B4A-C198-75ECED73EC62}"/>
              </a:ext>
            </a:extLst>
          </p:cNvPr>
          <p:cNvGrpSpPr>
            <a:grpSpLocks noChangeAspect="1"/>
          </p:cNvGrpSpPr>
          <p:nvPr/>
        </p:nvGrpSpPr>
        <p:grpSpPr>
          <a:xfrm>
            <a:off x="7093783" y="6960794"/>
            <a:ext cx="369918" cy="369918"/>
            <a:chOff x="6705600" y="1371600"/>
            <a:chExt cx="10972800" cy="10972800"/>
          </a:xfrm>
        </p:grpSpPr>
        <p:sp>
          <p:nvSpPr>
            <p:cNvPr id="7" name="Freeform 18">
              <a:extLst>
                <a:ext uri="{FF2B5EF4-FFF2-40B4-BE49-F238E27FC236}">
                  <a16:creationId xmlns:a16="http://schemas.microsoft.com/office/drawing/2014/main" xmlns="" id="{61FAFBCE-8A6C-E27A-C4F8-DCE9D071566D}"/>
                </a:ext>
              </a:extLst>
            </p:cNvPr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9">
            <a:extLst>
              <a:ext uri="{FF2B5EF4-FFF2-40B4-BE49-F238E27FC236}">
                <a16:creationId xmlns:a16="http://schemas.microsoft.com/office/drawing/2014/main" xmlns="" id="{81E012B4-19A5-A415-7D7A-62F2245AC518}"/>
              </a:ext>
            </a:extLst>
          </p:cNvPr>
          <p:cNvSpPr txBox="1"/>
          <p:nvPr/>
        </p:nvSpPr>
        <p:spPr>
          <a:xfrm>
            <a:off x="7694091" y="6994749"/>
            <a:ext cx="816041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2800" b="1" dirty="0"/>
              <a:t>Model Evaluation &amp; Cross-validation</a:t>
            </a:r>
            <a:endParaRPr lang="en-US" sz="2800" b="1" spc="105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12935AD-813F-ED22-365A-682F6F1E1CF2}"/>
              </a:ext>
            </a:extLst>
          </p:cNvPr>
          <p:cNvSpPr txBox="1"/>
          <p:nvPr/>
        </p:nvSpPr>
        <p:spPr>
          <a:xfrm>
            <a:off x="7588469" y="7413902"/>
            <a:ext cx="81604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If needed, train custom models on collected domain-specific data for improved accuracy.</a:t>
            </a:r>
          </a:p>
        </p:txBody>
      </p:sp>
    </p:spTree>
    <p:extLst>
      <p:ext uri="{BB962C8B-B14F-4D97-AF65-F5344CB8AC3E}">
        <p14:creationId xmlns:p14="http://schemas.microsoft.com/office/powerpoint/2010/main" val="481411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015114">
            <a:off x="-7360535" y="-1325747"/>
            <a:ext cx="17280731" cy="10305599"/>
          </a:xfrm>
          <a:custGeom>
            <a:avLst/>
            <a:gdLst/>
            <a:ahLst/>
            <a:cxnLst/>
            <a:rect l="l" t="t" r="r" b="b"/>
            <a:pathLst>
              <a:path w="17280731" h="10305599">
                <a:moveTo>
                  <a:pt x="0" y="0"/>
                </a:moveTo>
                <a:lnTo>
                  <a:pt x="17280731" y="0"/>
                </a:lnTo>
                <a:lnTo>
                  <a:pt x="17280731" y="10305599"/>
                </a:lnTo>
                <a:lnTo>
                  <a:pt x="0" y="10305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66398" y="1333975"/>
            <a:ext cx="15433919" cy="7619050"/>
            <a:chOff x="0" y="0"/>
            <a:chExt cx="4064900" cy="200666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64900" cy="2006663"/>
            </a:xfrm>
            <a:custGeom>
              <a:avLst/>
              <a:gdLst/>
              <a:ahLst/>
              <a:cxnLst/>
              <a:rect l="l" t="t" r="r" b="b"/>
              <a:pathLst>
                <a:path w="4064900" h="2006663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534951" y="6522102"/>
            <a:ext cx="5038088" cy="13285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Include samples from varied environments (home gyms, commercial gyms, different lighting conditions).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3417346" y="4493536"/>
            <a:ext cx="898829" cy="937562"/>
            <a:chOff x="0" y="0"/>
            <a:chExt cx="1198439" cy="1250083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1198439" cy="1250083"/>
              <a:chOff x="0" y="0"/>
              <a:chExt cx="354711" cy="369996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354711" cy="369996"/>
              </a:xfrm>
              <a:custGeom>
                <a:avLst/>
                <a:gdLst/>
                <a:ahLst/>
                <a:cxnLst/>
                <a:rect l="l" t="t" r="r" b="b"/>
                <a:pathLst>
                  <a:path w="354711" h="369996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69996"/>
                    </a:lnTo>
                    <a:lnTo>
                      <a:pt x="0" y="36999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354711" cy="40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0" y="82960"/>
              <a:ext cx="1198439" cy="99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 b="1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01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534951" y="4509458"/>
            <a:ext cx="4525144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Collect diverse training data covering different body types, ages, and fitness levels.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791591" y="4509458"/>
            <a:ext cx="5743809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Use cross-validation techniques to evaluate model performance across unseen user groups.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0922449" y="6523380"/>
            <a:ext cx="5612951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Regularly update the model with new data and retrain to handle evolving use cases.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9565018" y="4478643"/>
            <a:ext cx="898829" cy="937562"/>
            <a:chOff x="0" y="0"/>
            <a:chExt cx="1198439" cy="1250083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1198439" cy="1250083"/>
              <a:chOff x="0" y="0"/>
              <a:chExt cx="354711" cy="36999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354711" cy="369996"/>
              </a:xfrm>
              <a:custGeom>
                <a:avLst/>
                <a:gdLst/>
                <a:ahLst/>
                <a:cxnLst/>
                <a:rect l="l" t="t" r="r" b="b"/>
                <a:pathLst>
                  <a:path w="354711" h="369996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69996"/>
                    </a:lnTo>
                    <a:lnTo>
                      <a:pt x="0" y="36999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38100"/>
                <a:ext cx="354711" cy="40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0" y="82960"/>
              <a:ext cx="1198439" cy="99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 b="1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02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3417346" y="6491288"/>
            <a:ext cx="898829" cy="937562"/>
            <a:chOff x="0" y="0"/>
            <a:chExt cx="1198439" cy="1250083"/>
          </a:xfrm>
        </p:grpSpPr>
        <p:grpSp>
          <p:nvGrpSpPr>
            <p:cNvPr id="26" name="Group 26"/>
            <p:cNvGrpSpPr/>
            <p:nvPr/>
          </p:nvGrpSpPr>
          <p:grpSpPr>
            <a:xfrm>
              <a:off x="0" y="0"/>
              <a:ext cx="1198439" cy="1250083"/>
              <a:chOff x="0" y="0"/>
              <a:chExt cx="354711" cy="369996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354711" cy="369996"/>
              </a:xfrm>
              <a:custGeom>
                <a:avLst/>
                <a:gdLst/>
                <a:ahLst/>
                <a:cxnLst/>
                <a:rect l="l" t="t" r="r" b="b"/>
                <a:pathLst>
                  <a:path w="354711" h="369996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69996"/>
                    </a:lnTo>
                    <a:lnTo>
                      <a:pt x="0" y="36999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354711" cy="40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0" y="82960"/>
              <a:ext cx="1198439" cy="99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 b="1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03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65018" y="6491288"/>
            <a:ext cx="898829" cy="937562"/>
            <a:chOff x="0" y="0"/>
            <a:chExt cx="1198439" cy="1250083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0"/>
              <a:ext cx="1198439" cy="1250083"/>
              <a:chOff x="0" y="0"/>
              <a:chExt cx="354711" cy="369996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354711" cy="369996"/>
              </a:xfrm>
              <a:custGeom>
                <a:avLst/>
                <a:gdLst/>
                <a:ahLst/>
                <a:cxnLst/>
                <a:rect l="l" t="t" r="r" b="b"/>
                <a:pathLst>
                  <a:path w="354711" h="369996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69996"/>
                    </a:lnTo>
                    <a:lnTo>
                      <a:pt x="0" y="36999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38100"/>
                <a:ext cx="354711" cy="40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4" name="TextBox 34"/>
            <p:cNvSpPr txBox="1"/>
            <p:nvPr/>
          </p:nvSpPr>
          <p:spPr>
            <a:xfrm>
              <a:off x="0" y="82960"/>
              <a:ext cx="1198439" cy="99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 b="1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04</a:t>
              </a:r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5738454" y="2246618"/>
            <a:ext cx="7089807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 dirty="0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Ensuring Model Generalization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143715"/>
            <a:ext cx="1005808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4000" b="1" dirty="0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Usage: Deployment Modes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4600" y="2297549"/>
            <a:ext cx="12649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Real-Time</a:t>
            </a:r>
            <a:r>
              <a:rPr lang="en-US" sz="3200" dirty="0"/>
              <a:t>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Immediate </a:t>
            </a:r>
            <a:r>
              <a:rPr lang="en-US" sz="3200" dirty="0"/>
              <a:t>pose estimation &amp; feedback during exercise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Use case: Single </a:t>
            </a:r>
            <a:r>
              <a:rPr lang="en-US" sz="3200" dirty="0"/>
              <a:t>User at Home (smartphone/webcam) &amp; Gym multi-user (edge/cloud)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14600" y="5409588"/>
            <a:ext cx="12649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Post-Processing</a:t>
            </a:r>
            <a:r>
              <a:rPr lang="en-US" sz="3200" dirty="0"/>
              <a:t>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Analyze recorded sessions with detailed metrics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Use case</a:t>
            </a:r>
            <a:r>
              <a:rPr lang="en-US" sz="3200" dirty="0"/>
              <a:t>: Gym multi-user (offline analysis for coaching)</a:t>
            </a:r>
          </a:p>
        </p:txBody>
      </p:sp>
    </p:spTree>
    <p:extLst>
      <p:ext uri="{BB962C8B-B14F-4D97-AF65-F5344CB8AC3E}">
        <p14:creationId xmlns:p14="http://schemas.microsoft.com/office/powerpoint/2010/main" val="23648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143715"/>
            <a:ext cx="1005808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Usage: Deployment Modes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14600" y="2297549"/>
            <a:ext cx="12649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Single User at Home</a:t>
            </a:r>
            <a:r>
              <a:rPr lang="en-US" sz="3200" dirty="0"/>
              <a:t>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Runs on smartphone or laptop using webcam.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No internet needed, keeps data private.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14600" y="5409588"/>
            <a:ext cx="12649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Multi-User Gym</a:t>
            </a:r>
            <a:r>
              <a:rPr lang="en-US" sz="3200" dirty="0"/>
              <a:t>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Cameras capture multiple users</a:t>
            </a:r>
            <a:r>
              <a:rPr lang="en-US" sz="32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Edge devices or local servers run the model for quick </a:t>
            </a:r>
            <a:r>
              <a:rPr lang="en-US" sz="3200" dirty="0" smtClean="0"/>
              <a:t>results as well as Cloud </a:t>
            </a:r>
            <a:r>
              <a:rPr lang="en-US" sz="3200" dirty="0"/>
              <a:t>used for detailed analysis and data storage.)</a:t>
            </a:r>
          </a:p>
        </p:txBody>
      </p:sp>
    </p:spTree>
    <p:extLst>
      <p:ext uri="{BB962C8B-B14F-4D97-AF65-F5344CB8AC3E}">
        <p14:creationId xmlns:p14="http://schemas.microsoft.com/office/powerpoint/2010/main" val="119299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173062"/>
            <a:ext cx="1005808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Usage: Key Considerations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242262"/>
              </p:ext>
            </p:extLst>
          </p:nvPr>
        </p:nvGraphicFramePr>
        <p:xfrm>
          <a:off x="2590800" y="2552700"/>
          <a:ext cx="12877800" cy="5486400"/>
        </p:xfrm>
        <a:graphic>
          <a:graphicData uri="http://schemas.openxmlformats.org/drawingml/2006/table">
            <a:tbl>
              <a:tblPr/>
              <a:tblGrid>
                <a:gridCol w="4292600"/>
                <a:gridCol w="4292600"/>
                <a:gridCol w="4292600"/>
              </a:tblGrid>
              <a:tr h="899001">
                <a:tc>
                  <a:txBody>
                    <a:bodyPr/>
                    <a:lstStyle/>
                    <a:p>
                      <a:r>
                        <a:rPr lang="en-US" sz="2800" dirty="0"/>
                        <a:t>Factor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Single User at Home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Multi-User Gym Environment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Latency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Low latency needed for instant feedback (smartphone/computer limited resources)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Moderate latency acceptable; may use edge/cloud for processing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Accuracy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High accuracy for form correction, simplified background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High accuracy required; environment more complex with clutter &amp; lighting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User Feedback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Simple, intuitive UI (visual cues, alerts)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Detailed analytics dashboard for trainers and users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510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387967" y="1028700"/>
            <a:ext cx="324049" cy="402318"/>
          </a:xfrm>
          <a:custGeom>
            <a:avLst/>
            <a:gdLst/>
            <a:ahLst/>
            <a:cxnLst/>
            <a:rect l="l" t="t" r="r" b="b"/>
            <a:pathLst>
              <a:path w="324049" h="402318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 flipV="1">
            <a:off x="1637793" y="-386531"/>
            <a:ext cx="0" cy="11126024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Group 15"/>
          <p:cNvGrpSpPr/>
          <p:nvPr/>
        </p:nvGrpSpPr>
        <p:grpSpPr>
          <a:xfrm>
            <a:off x="8153400" y="2612047"/>
            <a:ext cx="8469640" cy="6189053"/>
            <a:chOff x="0" y="0"/>
            <a:chExt cx="1812195" cy="54128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812195" cy="541288"/>
            </a:xfrm>
            <a:custGeom>
              <a:avLst/>
              <a:gdLst/>
              <a:ahLst/>
              <a:cxnLst/>
              <a:rect l="l" t="t" r="r" b="b"/>
              <a:pathLst>
                <a:path w="1812195" h="541288">
                  <a:moveTo>
                    <a:pt x="0" y="0"/>
                  </a:moveTo>
                  <a:lnTo>
                    <a:pt x="1812195" y="0"/>
                  </a:lnTo>
                  <a:lnTo>
                    <a:pt x="1812195" y="541288"/>
                  </a:lnTo>
                  <a:lnTo>
                    <a:pt x="0" y="541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812195" cy="569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186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8886154" y="3072119"/>
            <a:ext cx="7239660" cy="3539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12"/>
              </a:lnSpc>
            </a:pPr>
            <a:r>
              <a:rPr lang="en-US" sz="8374" b="1" spc="334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Insights into the challenges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143715"/>
            <a:ext cx="10058080" cy="10027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4000" b="1" dirty="0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Challenges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4600" y="2297549"/>
            <a:ext cx="12649200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Data Variability: Different body types, clothing, and lighting affect model accuracy.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Occlusion &amp; Multiple Users: Overlapping bodies in gym settings make tracking harder.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Real-Time Processing: Balancing speed and accuracy on limited hardware is tough.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3D Pose Complexity: 3D models need more data and compute power, limiting usability at home.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Injury Prediction Limits: Identifying all possible injury risks from video alone is challenging.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Privacy Concerns: Handling sensitive video data requires strong security and user trust.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6790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136054" y="1125088"/>
            <a:ext cx="5026746" cy="435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68"/>
              </a:lnSpc>
            </a:pPr>
            <a:r>
              <a:rPr lang="en-US" sz="4000" b="1" spc="209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References</a:t>
            </a:r>
            <a:endParaRPr lang="en-US" sz="4000" b="1" spc="209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47800" y="1866900"/>
            <a:ext cx="15773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hlinkClick r:id="rId3"/>
              </a:rPr>
              <a:t>https://pmc.ncbi.nlm.nih.gov/articles/PMC5005555/#:~:text=Injuries%20due%20to%20overexertion/strenuous,class%20(10%25%20each</a:t>
            </a:r>
            <a:r>
              <a:rPr lang="en-US" sz="2400" dirty="0" smtClean="0">
                <a:solidFill>
                  <a:schemeClr val="bg1"/>
                </a:solidFill>
                <a:hlinkClick r:id="rId3"/>
              </a:rPr>
              <a:t>)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hlinkClick r:id="rId4"/>
              </a:rPr>
              <a:t>https://opensistemas.com/en/yolov8-pose-transforming-pose-estimation</a:t>
            </a:r>
            <a:r>
              <a:rPr lang="en-US" sz="2400" dirty="0" smtClean="0">
                <a:solidFill>
                  <a:schemeClr val="bg1"/>
                </a:solidFill>
                <a:hlinkClick r:id="rId4"/>
              </a:rPr>
              <a:t>/</a:t>
            </a:r>
            <a:endParaRPr lang="en-US" sz="2400" dirty="0" smtClean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hlinkClick r:id="rId5"/>
              </a:rPr>
              <a:t>https://thinkpalm.com/blogs/human-pose-estimation-a-game-changer-in-healthcare-medical-rehabilitation</a:t>
            </a:r>
            <a:r>
              <a:rPr lang="en-US" sz="2400" dirty="0" smtClean="0">
                <a:solidFill>
                  <a:schemeClr val="bg1"/>
                </a:solidFill>
                <a:hlinkClick r:id="rId5"/>
              </a:rPr>
              <a:t>/</a:t>
            </a:r>
            <a:endParaRPr lang="en-US" sz="2400" dirty="0" smtClean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10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id="3" name="AutoShape 3"/>
          <p:cNvSpPr/>
          <p:nvPr/>
        </p:nvSpPr>
        <p:spPr>
          <a:xfrm flipH="1">
            <a:off x="3838745" y="4174609"/>
            <a:ext cx="10610668" cy="53684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3838649" y="1977800"/>
            <a:ext cx="10610702" cy="774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Days"/>
                <a:ea typeface="Days"/>
                <a:cs typeface="Days"/>
                <a:sym typeface="Days"/>
              </a:rPr>
              <a:t>Table of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713044" y="5572338"/>
            <a:ext cx="2097071" cy="3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Problem Overview</a:t>
            </a:r>
            <a:endParaRPr lang="en-US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628807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494264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26884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359177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62736" y="5572338"/>
            <a:ext cx="2097071" cy="303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Proposed Solution </a:t>
            </a:r>
            <a:endParaRPr lang="en-US" sz="18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612429" y="5572338"/>
            <a:ext cx="2097071" cy="66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Objective Introduction</a:t>
            </a:r>
            <a:endParaRPr lang="en-US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562122" y="5572338"/>
            <a:ext cx="2097071" cy="970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Pipeline Discussion</a:t>
            </a:r>
            <a:endParaRPr lang="en-US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2646"/>
              </a:lnSpc>
            </a:pPr>
            <a:endParaRPr lang="en-US" sz="18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713044" y="7666072"/>
            <a:ext cx="2097071" cy="3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Model selection</a:t>
            </a:r>
            <a:endParaRPr lang="en-US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628807" y="6736761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494264" y="6736761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06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26884" y="6736761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07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359177" y="6736761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08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662736" y="7666072"/>
            <a:ext cx="2097071" cy="63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Data Collection and Annotation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612429" y="7666072"/>
            <a:ext cx="2097071" cy="303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Training Process</a:t>
            </a:r>
            <a:endParaRPr lang="en-US" sz="18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2562122" y="7666072"/>
            <a:ext cx="2097071" cy="303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Model Usage</a:t>
            </a:r>
            <a:endParaRPr lang="en-US" sz="18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838615" y="2876325"/>
            <a:ext cx="10610702" cy="1088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7700" b="1" spc="219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CONTENTS</a:t>
            </a:r>
          </a:p>
        </p:txBody>
      </p:sp>
      <p:sp>
        <p:nvSpPr>
          <p:cNvPr id="22" name="TextBox 16"/>
          <p:cNvSpPr txBox="1"/>
          <p:nvPr/>
        </p:nvSpPr>
        <p:spPr>
          <a:xfrm>
            <a:off x="8249585" y="8611892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 dirty="0" smtClean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09</a:t>
            </a:r>
            <a:endParaRPr lang="en-US" sz="5499" b="1" spc="175" dirty="0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23" name="TextBox 19"/>
          <p:cNvSpPr txBox="1"/>
          <p:nvPr/>
        </p:nvSpPr>
        <p:spPr>
          <a:xfrm>
            <a:off x="8418057" y="9562224"/>
            <a:ext cx="2097071" cy="3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Challenges </a:t>
            </a:r>
            <a:endParaRPr lang="en-US" sz="18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905000" y="1104900"/>
            <a:ext cx="5026746" cy="8334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68"/>
              </a:lnSpc>
            </a:pPr>
            <a:r>
              <a:rPr lang="en-US" sz="4000" b="1" spc="209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Contacts</a:t>
            </a:r>
          </a:p>
          <a:p>
            <a:pPr>
              <a:lnSpc>
                <a:spcPts val="3068"/>
              </a:lnSpc>
            </a:pPr>
            <a:endParaRPr lang="en-US" sz="4000" b="1" spc="209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47800" y="2400300"/>
            <a:ext cx="15773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Mohamed </a:t>
            </a:r>
            <a:r>
              <a:rPr lang="en-US" sz="2400" dirty="0" err="1">
                <a:solidFill>
                  <a:schemeClr val="bg1"/>
                </a:solidFill>
              </a:rPr>
              <a:t>Hamdy</a:t>
            </a:r>
            <a:r>
              <a:rPr lang="en-US" sz="2400" dirty="0">
                <a:solidFill>
                  <a:schemeClr val="bg1"/>
                </a:solidFill>
              </a:rPr>
              <a:t> Ghaly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Tel.: +2 0122350872 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Email: </a:t>
            </a:r>
            <a:r>
              <a:rPr lang="en-US" sz="2400" dirty="0" smtClean="0">
                <a:solidFill>
                  <a:schemeClr val="bg1"/>
                </a:solidFill>
              </a:rPr>
              <a:t>mohamdyghaly2002@gmail.com</a:t>
            </a:r>
            <a:endParaRPr lang="en-US" sz="2400" dirty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4000" y="8877300"/>
            <a:ext cx="796756" cy="79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30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64160" y="1182238"/>
            <a:ext cx="324049" cy="402318"/>
          </a:xfrm>
          <a:custGeom>
            <a:avLst/>
            <a:gdLst/>
            <a:ahLst/>
            <a:cxnLst/>
            <a:rect l="l" t="t" r="r" b="b"/>
            <a:pathLst>
              <a:path w="324049" h="402318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w="76200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556432" y="5643903"/>
            <a:ext cx="14800821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5400" b="1" spc="-300" dirty="0" smtClean="0">
                <a:solidFill>
                  <a:srgbClr val="FFFFFF"/>
                </a:solidFill>
                <a:ea typeface="Open Sauce Medium"/>
                <a:cs typeface="Open Sauce Medium"/>
                <a:sym typeface="Open Sauce Medium"/>
              </a:rPr>
              <a:t>Gym Exercise Tracking &amp; Analysis System</a:t>
            </a:r>
            <a:endParaRPr lang="en-US" sz="5400" b="1" spc="-300" dirty="0">
              <a:solidFill>
                <a:srgbClr val="FFFFFF"/>
              </a:solidFill>
              <a:ea typeface="Open Sauce Medium"/>
              <a:cs typeface="Open Sauce Medium"/>
              <a:sym typeface="Open Sauce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136054" y="1125088"/>
            <a:ext cx="5026746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68"/>
              </a:lnSpc>
            </a:pPr>
            <a:r>
              <a:rPr lang="en-US" sz="2789" b="1" spc="209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Part 2: Presentation Task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56432" y="8220034"/>
            <a:ext cx="5132793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1"/>
              </a:lnSpc>
            </a:pP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Done By: Mohamed </a:t>
            </a:r>
            <a:r>
              <a:rPr lang="en-US" sz="2137" b="1" spc="181" dirty="0" err="1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Hamdy</a:t>
            </a: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 Ghaly</a:t>
            </a:r>
            <a:endParaRPr lang="en-US" sz="2137" b="1" spc="181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sp>
        <p:nvSpPr>
          <p:cNvPr id="12" name="TextBox 8"/>
          <p:cNvSpPr txBox="1"/>
          <p:nvPr/>
        </p:nvSpPr>
        <p:spPr>
          <a:xfrm>
            <a:off x="11963400" y="8220034"/>
            <a:ext cx="5132793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51"/>
              </a:lnSpc>
            </a:pPr>
            <a:r>
              <a:rPr lang="en-US" sz="2137" b="1" spc="181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SEE (Sports Education </a:t>
            </a: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Enhancer)</a:t>
            </a:r>
            <a:endParaRPr lang="en-US" sz="2137" b="1" spc="181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600" y="7975544"/>
            <a:ext cx="796756" cy="79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5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923865">
            <a:off x="-2984685" y="1184351"/>
            <a:ext cx="15802157" cy="9423832"/>
          </a:xfrm>
          <a:custGeom>
            <a:avLst/>
            <a:gdLst/>
            <a:ahLst/>
            <a:cxnLst/>
            <a:rect l="l" t="t" r="r" b="b"/>
            <a:pathLst>
              <a:path w="15802157" h="9423832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046708" y="385825"/>
            <a:ext cx="11245538" cy="9778557"/>
            <a:chOff x="0" y="0"/>
            <a:chExt cx="2961788" cy="257542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61788" cy="2575422"/>
            </a:xfrm>
            <a:custGeom>
              <a:avLst/>
              <a:gdLst/>
              <a:ahLst/>
              <a:cxnLst/>
              <a:rect l="l" t="t" r="r" b="b"/>
              <a:pathLst>
                <a:path w="2961788" h="2575422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488525" y="8289279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>
            <a:off x="10559239" y="2561194"/>
            <a:ext cx="8347436" cy="0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559239" y="894071"/>
            <a:ext cx="6899678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b="1" spc="175" dirty="0" smtClean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Problem Overview</a:t>
            </a:r>
            <a:endParaRPr lang="en-US" sz="5499" b="1" spc="175" dirty="0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559239" y="3270074"/>
            <a:ext cx="5870874" cy="4667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46"/>
              </a:lnSpc>
            </a:pPr>
            <a:r>
              <a:rPr lang="en-US" sz="3200" dirty="0" smtClean="0">
                <a:solidFill>
                  <a:srgbClr val="FFFFFF"/>
                </a:solidFill>
                <a:ea typeface="Open Sauce"/>
                <a:cs typeface="Open Sauce"/>
                <a:sym typeface="Open Sauce"/>
              </a:rPr>
              <a:t>According to the National Library of Medicine: Injuries </a:t>
            </a:r>
            <a:r>
              <a:rPr lang="en-US" sz="3200" dirty="0">
                <a:solidFill>
                  <a:srgbClr val="FFFFFF"/>
                </a:solidFill>
                <a:ea typeface="Open Sauce"/>
                <a:cs typeface="Open Sauce"/>
                <a:sym typeface="Open Sauce"/>
              </a:rPr>
              <a:t>during free weight activities account for the majority of exercise-related incidents, including 84.4% of crush injuries caused by falling or dropped weights. Overexertion and unnatural movements are also significant contributors, with about 8% of emergency room visits resulting in hospitalization, most commonly due to free weight accidents, trips, and falls in gym settings.</a:t>
            </a:r>
          </a:p>
        </p:txBody>
      </p:sp>
      <p:graphicFrame>
        <p:nvGraphicFramePr>
          <p:cNvPr id="35" name="Chart 34"/>
          <p:cNvGraphicFramePr/>
          <p:nvPr>
            <p:extLst>
              <p:ext uri="{D42A27DB-BD31-4B8C-83A1-F6EECF244321}">
                <p14:modId xmlns:p14="http://schemas.microsoft.com/office/powerpoint/2010/main" val="2348810168"/>
              </p:ext>
            </p:extLst>
          </p:nvPr>
        </p:nvGraphicFramePr>
        <p:xfrm>
          <a:off x="155267" y="1852315"/>
          <a:ext cx="8534400" cy="6121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364481" y="4692926"/>
            <a:ext cx="1954753" cy="195475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670362" y="4692926"/>
            <a:ext cx="1954753" cy="1954753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926295" y="4692926"/>
            <a:ext cx="1954753" cy="1954753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191" y="2986426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TextBox 19"/>
          <p:cNvSpPr txBox="1"/>
          <p:nvPr/>
        </p:nvSpPr>
        <p:spPr>
          <a:xfrm>
            <a:off x="4907405" y="759452"/>
            <a:ext cx="8193785" cy="117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6600" dirty="0" smtClean="0"/>
              <a:t>Proposed Solution</a:t>
            </a:r>
            <a:endParaRPr lang="en-US" sz="66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3257736" y="7111048"/>
            <a:ext cx="3169566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2800" b="1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Camera Input</a:t>
            </a:r>
            <a:r>
              <a:rPr lang="en-US" sz="2800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: Capture user movements via webcam or smartphone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6419400" y="7111532"/>
            <a:ext cx="2637258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2800" b="1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Pose Estimation:</a:t>
            </a:r>
            <a:r>
              <a:rPr lang="en-US" sz="2800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 Detect joints and body angles using AI </a:t>
            </a:r>
            <a:r>
              <a:rPr lang="en-US" sz="2800" dirty="0" smtClean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models.</a:t>
            </a:r>
            <a:endParaRPr lang="en-US" sz="2800" dirty="0">
              <a:solidFill>
                <a:srgbClr val="000000"/>
              </a:solidFill>
              <a:ea typeface="Open Sauce"/>
              <a:cs typeface="Open Sauce"/>
              <a:sym typeface="Open Sauce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703598" y="7111532"/>
            <a:ext cx="275065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2800" b="1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Load Distribution:</a:t>
            </a:r>
            <a:r>
              <a:rPr lang="en-US" sz="2800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 Estimate stress on arms, knees, hips, etc.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936" y="4963817"/>
            <a:ext cx="1269841" cy="126984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2817" y="5098511"/>
            <a:ext cx="1269841" cy="126984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5822" y="4963817"/>
            <a:ext cx="1219048" cy="1219048"/>
          </a:xfrm>
          <a:prstGeom prst="rect">
            <a:avLst/>
          </a:prstGeom>
        </p:spPr>
      </p:pic>
      <p:grpSp>
        <p:nvGrpSpPr>
          <p:cNvPr id="28" name="Group 14"/>
          <p:cNvGrpSpPr/>
          <p:nvPr/>
        </p:nvGrpSpPr>
        <p:grpSpPr>
          <a:xfrm>
            <a:off x="9837196" y="4692926"/>
            <a:ext cx="1954753" cy="1954753"/>
            <a:chOff x="0" y="0"/>
            <a:chExt cx="812800" cy="812800"/>
          </a:xfrm>
        </p:grpSpPr>
        <p:sp>
          <p:nvSpPr>
            <p:cNvPr id="29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30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pic>
        <p:nvPicPr>
          <p:cNvPr id="31" name="Picture 3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2425" y="5010508"/>
            <a:ext cx="1139148" cy="1139148"/>
          </a:xfrm>
          <a:prstGeom prst="rect">
            <a:avLst/>
          </a:prstGeom>
        </p:spPr>
      </p:pic>
      <p:sp>
        <p:nvSpPr>
          <p:cNvPr id="32" name="TextBox 22"/>
          <p:cNvSpPr txBox="1"/>
          <p:nvPr/>
        </p:nvSpPr>
        <p:spPr>
          <a:xfrm>
            <a:off x="13101190" y="6983552"/>
            <a:ext cx="2750652" cy="15567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2800" b="1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Injury Risk Assessment:</a:t>
            </a:r>
            <a:r>
              <a:rPr lang="en-US" sz="2800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 Identify posture issues and risks during motion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514600" y="2297549"/>
            <a:ext cx="126492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Objective</a:t>
            </a:r>
          </a:p>
          <a:p>
            <a:r>
              <a:rPr lang="en-US" sz="3200" dirty="0" smtClean="0"/>
              <a:t>Designing </a:t>
            </a:r>
            <a:r>
              <a:rPr lang="en-US" sz="3200" dirty="0"/>
              <a:t>a system that uses computer vision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Track </a:t>
            </a:r>
            <a:r>
              <a:rPr lang="en-US" sz="3200" dirty="0"/>
              <a:t>user movement during exercises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Analyze </a:t>
            </a:r>
            <a:r>
              <a:rPr lang="en-US" sz="3200" dirty="0"/>
              <a:t>posture, load distribution, and potential injury risks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Support </a:t>
            </a:r>
            <a:r>
              <a:rPr lang="en-US" sz="3200" dirty="0"/>
              <a:t>two environments: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Single </a:t>
            </a:r>
            <a:r>
              <a:rPr lang="en-US" sz="3200" dirty="0"/>
              <a:t>user at home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Multi-user </a:t>
            </a:r>
            <a:r>
              <a:rPr lang="en-US" sz="3200" dirty="0"/>
              <a:t>gym setting</a:t>
            </a:r>
          </a:p>
          <a:p>
            <a:endParaRPr lang="en-US" sz="3200" dirty="0"/>
          </a:p>
          <a:p>
            <a:r>
              <a:rPr lang="en-US" sz="3200" b="1" dirty="0"/>
              <a:t>Selected </a:t>
            </a:r>
            <a:r>
              <a:rPr lang="en-US" sz="3200" b="1" dirty="0" smtClean="0"/>
              <a:t>Exercises</a:t>
            </a:r>
            <a:endParaRPr lang="en-US" sz="3200" dirty="0"/>
          </a:p>
          <a:p>
            <a:r>
              <a:rPr lang="en-US" sz="3200" dirty="0"/>
              <a:t>They cover distinct body regions:</a:t>
            </a:r>
          </a:p>
          <a:p>
            <a:r>
              <a:rPr lang="en-US" sz="3200" dirty="0"/>
              <a:t>• Squats → Lower body, core, spinal alignment</a:t>
            </a:r>
          </a:p>
          <a:p>
            <a:r>
              <a:rPr lang="en-US" sz="3200" dirty="0"/>
              <a:t>• Bicep curls → Upper body, elbow and wrist mechanics</a:t>
            </a:r>
          </a:p>
          <a:p>
            <a:endParaRPr lang="en-US" sz="3200" dirty="0"/>
          </a:p>
          <a:p>
            <a:r>
              <a:rPr lang="en-US" sz="3200" dirty="0"/>
              <a:t>They allow us to demonstrate system capabilities in terms of joint tracking, form correction, and load estimation.</a:t>
            </a:r>
          </a:p>
        </p:txBody>
      </p:sp>
      <p:sp>
        <p:nvSpPr>
          <p:cNvPr id="12" name="TextBox 19"/>
          <p:cNvSpPr txBox="1"/>
          <p:nvPr/>
        </p:nvSpPr>
        <p:spPr>
          <a:xfrm>
            <a:off x="3488587" y="284311"/>
            <a:ext cx="11675213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36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Intelligent Exercise Tracking and Analysis System</a:t>
            </a:r>
          </a:p>
        </p:txBody>
      </p:sp>
    </p:spTree>
    <p:extLst>
      <p:ext uri="{BB962C8B-B14F-4D97-AF65-F5344CB8AC3E}">
        <p14:creationId xmlns:p14="http://schemas.microsoft.com/office/powerpoint/2010/main" val="72185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3488587" y="284311"/>
            <a:ext cx="11675213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36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Intelligent Exercise Tracking and Analysis System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14600" y="2297549"/>
            <a:ext cx="1264920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Movement Quality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Detect </a:t>
            </a:r>
            <a:r>
              <a:rPr lang="en-US" sz="2800" dirty="0"/>
              <a:t>and evaluate joint angles and body posture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Identify </a:t>
            </a:r>
            <a:r>
              <a:rPr lang="en-US" sz="2800" dirty="0"/>
              <a:t>deviations from correct exercise form (e.g., knee alignment in squats, elbow angle in bicep curls)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Provide </a:t>
            </a:r>
            <a:r>
              <a:rPr lang="en-US" sz="2800" dirty="0"/>
              <a:t>corrective feedback to improve technique and efficiency</a:t>
            </a:r>
          </a:p>
          <a:p>
            <a:endParaRPr lang="en-US" sz="2800" dirty="0"/>
          </a:p>
          <a:p>
            <a:r>
              <a:rPr lang="en-US" sz="2800" b="1" dirty="0"/>
              <a:t>Load Distribution Metrics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Estimate </a:t>
            </a:r>
            <a:r>
              <a:rPr lang="en-US" sz="2800" dirty="0"/>
              <a:t>forces and stresses on key joints: knees, hips, arms, chest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Analyze </a:t>
            </a:r>
            <a:r>
              <a:rPr lang="en-US" sz="2800" dirty="0"/>
              <a:t>how weight and body mechanics affect joint loads during different exercises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Adapt </a:t>
            </a:r>
            <a:r>
              <a:rPr lang="en-US" sz="2800" dirty="0"/>
              <a:t>estimates based on user posture and whether external weights are held</a:t>
            </a:r>
          </a:p>
          <a:p>
            <a:r>
              <a:rPr lang="en-US" sz="2800" b="1" dirty="0" smtClean="0"/>
              <a:t>Injury </a:t>
            </a:r>
            <a:r>
              <a:rPr lang="en-US" sz="2800" b="1" dirty="0"/>
              <a:t>Risk Assessment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Detect </a:t>
            </a:r>
            <a:r>
              <a:rPr lang="en-US" sz="2800" dirty="0"/>
              <a:t>risky postures that increase strain or risk of injury (e.g., excessive knee valgus, hyperextension)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Warn </a:t>
            </a:r>
            <a:r>
              <a:rPr lang="en-US" sz="2800" dirty="0"/>
              <a:t>users of improper form or overloading that could cause strain or </a:t>
            </a:r>
            <a:r>
              <a:rPr lang="en-US" sz="2800" dirty="0" smtClean="0"/>
              <a:t>injury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696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387967" y="1028700"/>
            <a:ext cx="324049" cy="402318"/>
          </a:xfrm>
          <a:custGeom>
            <a:avLst/>
            <a:gdLst/>
            <a:ahLst/>
            <a:cxnLst/>
            <a:rect l="l" t="t" r="r" b="b"/>
            <a:pathLst>
              <a:path w="324049" h="402318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=""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 flipV="1">
            <a:off x="1637793" y="-386531"/>
            <a:ext cx="0" cy="11126024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Group 15"/>
          <p:cNvGrpSpPr/>
          <p:nvPr/>
        </p:nvGrpSpPr>
        <p:grpSpPr>
          <a:xfrm>
            <a:off x="8153400" y="2612047"/>
            <a:ext cx="8469640" cy="6189053"/>
            <a:chOff x="0" y="0"/>
            <a:chExt cx="1812195" cy="54128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812195" cy="541288"/>
            </a:xfrm>
            <a:custGeom>
              <a:avLst/>
              <a:gdLst/>
              <a:ahLst/>
              <a:cxnLst/>
              <a:rect l="l" t="t" r="r" b="b"/>
              <a:pathLst>
                <a:path w="1812195" h="541288">
                  <a:moveTo>
                    <a:pt x="0" y="0"/>
                  </a:moveTo>
                  <a:lnTo>
                    <a:pt x="1812195" y="0"/>
                  </a:lnTo>
                  <a:lnTo>
                    <a:pt x="1812195" y="541288"/>
                  </a:lnTo>
                  <a:lnTo>
                    <a:pt x="0" y="541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812195" cy="569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186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8886154" y="3072119"/>
            <a:ext cx="7239660" cy="2359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12"/>
              </a:lnSpc>
            </a:pPr>
            <a:r>
              <a:rPr lang="en-US" sz="8374" b="1" spc="334" dirty="0" smtClean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Pipeline Discussion</a:t>
            </a:r>
            <a:endParaRPr lang="en-US" sz="8374" b="1" spc="334" dirty="0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</p:spTree>
    <p:extLst>
      <p:ext uri="{BB962C8B-B14F-4D97-AF65-F5344CB8AC3E}">
        <p14:creationId xmlns:p14="http://schemas.microsoft.com/office/powerpoint/2010/main" val="421079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08126" y="-65749"/>
            <a:ext cx="1005808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</a:t>
            </a:r>
            <a:r>
              <a:rPr lang="fr-FR" sz="4000" b="1" dirty="0" err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Selection</a:t>
            </a: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: 2D </a:t>
            </a:r>
            <a:r>
              <a:rPr lang="fr-FR" sz="4000" b="1" dirty="0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Pose </a:t>
            </a: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Estimation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33600" y="2468651"/>
            <a:ext cx="67056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2D Pose </a:t>
            </a:r>
            <a:r>
              <a:rPr lang="en-US" sz="3200" b="1" dirty="0" smtClean="0"/>
              <a:t>Estimation</a:t>
            </a:r>
          </a:p>
          <a:p>
            <a:endParaRPr lang="en-US" sz="3200" b="1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 smtClean="0"/>
              <a:t>Detects </a:t>
            </a:r>
            <a:r>
              <a:rPr lang="en-US" sz="3200" dirty="0"/>
              <a:t>joint positions in a single image plane (x, y coordinates)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 smtClean="0"/>
              <a:t>Lower </a:t>
            </a:r>
            <a:r>
              <a:rPr lang="en-US" sz="3200" dirty="0"/>
              <a:t>computational cost and easier to deploy on devices like smartphones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 smtClean="0"/>
              <a:t>Sufficient </a:t>
            </a:r>
            <a:r>
              <a:rPr lang="en-US" sz="3200" dirty="0"/>
              <a:t>for many exercises with clear, frontal views (e.g., bicep curls)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sz="3200" dirty="0" smtClean="0"/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i="1" dirty="0" smtClean="0"/>
              <a:t>Limitation: Limited </a:t>
            </a:r>
            <a:r>
              <a:rPr lang="en-US" sz="3200" i="1" dirty="0"/>
              <a:t>depth information; may miss subtle 3D postural issues</a:t>
            </a:r>
          </a:p>
          <a:p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2076547"/>
            <a:ext cx="4762500" cy="71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40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209800" y="2315587"/>
            <a:ext cx="670560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3D Pose </a:t>
            </a:r>
            <a:r>
              <a:rPr lang="en-US" sz="3200" b="1" dirty="0" smtClean="0"/>
              <a:t>Estimation</a:t>
            </a:r>
          </a:p>
          <a:p>
            <a:endParaRPr lang="en-US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Captures joint positions in three dimensions (x, y, z coordinates)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Provides richer spatial understanding of movements and angles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Better for complex exercises involving depth (e.g., squats, deadlifts</a:t>
            </a:r>
            <a:r>
              <a:rPr lang="en-US" sz="3200" dirty="0" smtClean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 smtClean="0"/>
              <a:t>Limitation: Higher </a:t>
            </a:r>
            <a:r>
              <a:rPr lang="en-US" sz="3200" i="1" dirty="0"/>
              <a:t>computational requirements and may need multiple cameras or specialized sensors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3361529"/>
            <a:ext cx="7569128" cy="4764101"/>
          </a:xfrm>
          <a:prstGeom prst="rect">
            <a:avLst/>
          </a:prstGeom>
        </p:spPr>
      </p:pic>
      <p:sp>
        <p:nvSpPr>
          <p:cNvPr id="11" name="TextBox 19"/>
          <p:cNvSpPr txBox="1"/>
          <p:nvPr/>
        </p:nvSpPr>
        <p:spPr>
          <a:xfrm>
            <a:off x="4108126" y="-65749"/>
            <a:ext cx="1005808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</a:t>
            </a:r>
            <a:r>
              <a:rPr lang="fr-FR" sz="4000" b="1" dirty="0" err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Selection</a:t>
            </a: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: </a:t>
            </a:r>
            <a:r>
              <a:rPr lang="fr-FR" sz="4000" b="1" dirty="0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3D Pose </a:t>
            </a: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Estimation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</p:spTree>
    <p:extLst>
      <p:ext uri="{BB962C8B-B14F-4D97-AF65-F5344CB8AC3E}">
        <p14:creationId xmlns:p14="http://schemas.microsoft.com/office/powerpoint/2010/main" val="13209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1100</Words>
  <Application>Microsoft Office PowerPoint</Application>
  <PresentationFormat>Custom</PresentationFormat>
  <Paragraphs>184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Days</vt:lpstr>
      <vt:lpstr>Calibri</vt:lpstr>
      <vt:lpstr>Open Sauce Semi-Bold</vt:lpstr>
      <vt:lpstr>Agrandir Narrow Bold</vt:lpstr>
      <vt:lpstr>Open Sauce</vt:lpstr>
      <vt:lpstr>Open Sauce Bold</vt:lpstr>
      <vt:lpstr>Open Sauce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Pink Professional Business Strategy Presentation</dc:title>
  <dc:creator>mohamed ghaly</dc:creator>
  <cp:lastModifiedBy>Microsoft account</cp:lastModifiedBy>
  <cp:revision>31</cp:revision>
  <dcterms:created xsi:type="dcterms:W3CDTF">2006-08-16T00:00:00Z</dcterms:created>
  <dcterms:modified xsi:type="dcterms:W3CDTF">2025-05-29T01:22:27Z</dcterms:modified>
  <dc:identifier>DAGjaFoDzy8</dc:identifier>
</cp:coreProperties>
</file>

<file path=docProps/thumbnail.jpeg>
</file>